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0" r:id="rId5"/>
    <p:sldId id="297" r:id="rId6"/>
    <p:sldId id="291" r:id="rId7"/>
    <p:sldId id="296" r:id="rId8"/>
    <p:sldId id="290" r:id="rId9"/>
    <p:sldId id="289" r:id="rId10"/>
    <p:sldId id="292" r:id="rId11"/>
    <p:sldId id="293" r:id="rId12"/>
    <p:sldId id="294" r:id="rId13"/>
    <p:sldId id="295" r:id="rId14"/>
    <p:sldId id="298" r:id="rId15"/>
    <p:sldId id="299" r:id="rId16"/>
    <p:sldId id="306" r:id="rId17"/>
    <p:sldId id="300" r:id="rId18"/>
    <p:sldId id="307" r:id="rId19"/>
    <p:sldId id="301" r:id="rId20"/>
    <p:sldId id="302" r:id="rId21"/>
    <p:sldId id="308" r:id="rId22"/>
    <p:sldId id="304" r:id="rId23"/>
    <p:sldId id="305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0DD712-E2CD-4359-B81D-B66E279FCCD0}" v="14" dt="2023-10-03T06:28:40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12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4538E-9A2E-4CBB-9485-27810261E139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E99D-0610-492E-95AB-9F8989F19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358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8T07:21:51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2B9D-0858-489A-8CF3-BC06EF067939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234B0-1983-4195-8853-7DCB135BA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4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imgres?imgurl=https%3A%2F%2Fthumbnews.nateimg.co.kr%2Fview610%2F%2F%2Fnews.nateimg.co.kr%2ForgImg%2Fav%2F2021%2F04%2F27%2F202104271013117951.jpg&amp;tbnid=KB_CXRR8fgqBNM&amp;vet=12ahUKEwj3jbyS-o2BAxUUp1YBHUItAQoQMygnegUIARCmAQ..i&amp;imgrefurl=https%3A%2F%2Fnews.nate.com%2Fview%2F20210427n11164&amp;docid=Xok33DcPD6dQ_M&amp;w=600&amp;h=400&amp;q=%EC%8B%9C%EA%B7%B8%EB%9D%BC%EC%9D%B4%EB%8B%A4%20%EB%B7%B0%EC%96%B4&amp;ved=2ahUKEwj3jbyS-o2BAxUUp1YBHUItAQoQMygnegUIARCmAQ" TargetMode="External"/><Relationship Id="rId5" Type="http://schemas.openxmlformats.org/officeDocument/2006/relationships/hyperlink" Target="https://www.rs-online.com/designspark/catching-a-bus-basic-serial-communication-part-1-the-uart" TargetMode="External"/><Relationship Id="rId4" Type="http://schemas.openxmlformats.org/officeDocument/2006/relationships/hyperlink" Target="https://www.rs-online.com/designspark/catching-a-bus-basic-serial-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357255" y="2676872"/>
            <a:ext cx="3477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err="1">
                <a:solidFill>
                  <a:schemeClr val="bg1"/>
                </a:solidFill>
              </a:rPr>
              <a:t>CygLiDAR</a:t>
            </a:r>
            <a:r>
              <a:rPr lang="en-US" altLang="ko-KR" sz="4800" spc="-300" dirty="0">
                <a:solidFill>
                  <a:schemeClr val="bg1"/>
                </a:solidFill>
              </a:rPr>
              <a:t> D1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하드웨어 결선도 및 주의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50FF2B-E5D2-6E5F-6693-8B2C8FD29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" t="2608" r="1727" b="-95"/>
          <a:stretch/>
        </p:blipFill>
        <p:spPr>
          <a:xfrm>
            <a:off x="1832504" y="2656114"/>
            <a:ext cx="1985256" cy="19884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2031F4-00F7-3499-7F8A-6CEE18386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" t="13645" r="4036" b="12780"/>
          <a:stretch/>
        </p:blipFill>
        <p:spPr>
          <a:xfrm>
            <a:off x="4127732" y="1178876"/>
            <a:ext cx="3936535" cy="13078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2C4438-6F3D-3F2F-D69A-6F09BDC55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5" t="15913" r="10105" b="8201"/>
          <a:stretch/>
        </p:blipFill>
        <p:spPr>
          <a:xfrm>
            <a:off x="0" y="4644571"/>
            <a:ext cx="2229795" cy="221342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61A435-3686-021E-CD03-C1D187326ECE}"/>
              </a:ext>
            </a:extLst>
          </p:cNvPr>
          <p:cNvCxnSpPr/>
          <p:nvPr/>
        </p:nvCxnSpPr>
        <p:spPr>
          <a:xfrm flipV="1">
            <a:off x="2459421" y="1223404"/>
            <a:ext cx="1917087" cy="186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3F0ED4D-FE7C-3345-7388-3637A5AD6F8B}"/>
              </a:ext>
            </a:extLst>
          </p:cNvPr>
          <p:cNvCxnSpPr/>
          <p:nvPr/>
        </p:nvCxnSpPr>
        <p:spPr>
          <a:xfrm flipV="1">
            <a:off x="3228778" y="2486753"/>
            <a:ext cx="4835489" cy="88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8CA39E-426B-8C79-9C43-F809036E05C3}"/>
              </a:ext>
            </a:extLst>
          </p:cNvPr>
          <p:cNvSpPr txBox="1"/>
          <p:nvPr/>
        </p:nvSpPr>
        <p:spPr>
          <a:xfrm>
            <a:off x="4357590" y="1387806"/>
            <a:ext cx="955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사용</a:t>
            </a:r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279148-FA98-9B57-F8C1-23C62F98B0F3}"/>
              </a:ext>
            </a:extLst>
          </p:cNvPr>
          <p:cNvSpPr/>
          <p:nvPr/>
        </p:nvSpPr>
        <p:spPr>
          <a:xfrm>
            <a:off x="7177758" y="2770917"/>
            <a:ext cx="3744592" cy="37686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670732-E03C-2940-AB79-52AAC0BE1B2D}"/>
              </a:ext>
            </a:extLst>
          </p:cNvPr>
          <p:cNvSpPr txBox="1"/>
          <p:nvPr/>
        </p:nvSpPr>
        <p:spPr>
          <a:xfrm>
            <a:off x="7965386" y="4459905"/>
            <a:ext cx="21693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STM32</a:t>
            </a:r>
            <a:endParaRPr lang="ko-KR" altLang="en-US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85455B9-F9C4-D4D1-6AC9-FD0BDA13EE40}"/>
              </a:ext>
            </a:extLst>
          </p:cNvPr>
          <p:cNvSpPr/>
          <p:nvPr/>
        </p:nvSpPr>
        <p:spPr>
          <a:xfrm>
            <a:off x="7075564" y="1753126"/>
            <a:ext cx="315310" cy="1179260"/>
          </a:xfrm>
          <a:custGeom>
            <a:avLst/>
            <a:gdLst>
              <a:gd name="connsiteX0" fmla="*/ 315310 w 315310"/>
              <a:gd name="connsiteY0" fmla="*/ 0 h 1179260"/>
              <a:gd name="connsiteX1" fmla="*/ 0 w 315310"/>
              <a:gd name="connsiteY1" fmla="*/ 296391 h 1179260"/>
              <a:gd name="connsiteX2" fmla="*/ 6306 w 315310"/>
              <a:gd name="connsiteY2" fmla="*/ 939624 h 1179260"/>
              <a:gd name="connsiteX3" fmla="*/ 182880 w 315310"/>
              <a:gd name="connsiteY3" fmla="*/ 1179260 h 11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310" h="1179260">
                <a:moveTo>
                  <a:pt x="315310" y="0"/>
                </a:moveTo>
                <a:lnTo>
                  <a:pt x="0" y="296391"/>
                </a:lnTo>
                <a:lnTo>
                  <a:pt x="6306" y="939624"/>
                </a:lnTo>
                <a:lnTo>
                  <a:pt x="182880" y="117926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1DC1FC6-3FB3-7EEE-6DE2-A4BAF5A528F6}"/>
              </a:ext>
            </a:extLst>
          </p:cNvPr>
          <p:cNvSpPr/>
          <p:nvPr/>
        </p:nvSpPr>
        <p:spPr>
          <a:xfrm>
            <a:off x="5442857" y="1845128"/>
            <a:ext cx="1866900" cy="1522385"/>
          </a:xfrm>
          <a:custGeom>
            <a:avLst/>
            <a:gdLst>
              <a:gd name="connsiteX0" fmla="*/ 0 w 1866900"/>
              <a:gd name="connsiteY0" fmla="*/ 0 h 1295400"/>
              <a:gd name="connsiteX1" fmla="*/ 342900 w 1866900"/>
              <a:gd name="connsiteY1" fmla="*/ 261257 h 1295400"/>
              <a:gd name="connsiteX2" fmla="*/ 342900 w 1866900"/>
              <a:gd name="connsiteY2" fmla="*/ 925285 h 1295400"/>
              <a:gd name="connsiteX3" fmla="*/ 718457 w 1866900"/>
              <a:gd name="connsiteY3" fmla="*/ 1268185 h 1295400"/>
              <a:gd name="connsiteX4" fmla="*/ 1866900 w 1866900"/>
              <a:gd name="connsiteY4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900" h="1295400">
                <a:moveTo>
                  <a:pt x="0" y="0"/>
                </a:moveTo>
                <a:lnTo>
                  <a:pt x="342900" y="261257"/>
                </a:lnTo>
                <a:lnTo>
                  <a:pt x="342900" y="925285"/>
                </a:lnTo>
                <a:lnTo>
                  <a:pt x="718457" y="1268185"/>
                </a:lnTo>
                <a:lnTo>
                  <a:pt x="1866900" y="12954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5AC985A-1EB4-13B6-7B47-804DE299D903}"/>
              </a:ext>
            </a:extLst>
          </p:cNvPr>
          <p:cNvSpPr/>
          <p:nvPr/>
        </p:nvSpPr>
        <p:spPr>
          <a:xfrm>
            <a:off x="6117771" y="1223404"/>
            <a:ext cx="5143500" cy="4018067"/>
          </a:xfrm>
          <a:custGeom>
            <a:avLst/>
            <a:gdLst>
              <a:gd name="connsiteX0" fmla="*/ 0 w 5143500"/>
              <a:gd name="connsiteY0" fmla="*/ 457200 h 3967842"/>
              <a:gd name="connsiteX1" fmla="*/ 315686 w 5143500"/>
              <a:gd name="connsiteY1" fmla="*/ 5442 h 3967842"/>
              <a:gd name="connsiteX2" fmla="*/ 3886200 w 5143500"/>
              <a:gd name="connsiteY2" fmla="*/ 0 h 3967842"/>
              <a:gd name="connsiteX3" fmla="*/ 5143500 w 5143500"/>
              <a:gd name="connsiteY3" fmla="*/ 1300842 h 3967842"/>
              <a:gd name="connsiteX4" fmla="*/ 5089072 w 5143500"/>
              <a:gd name="connsiteY4" fmla="*/ 3603171 h 3967842"/>
              <a:gd name="connsiteX5" fmla="*/ 4702629 w 5143500"/>
              <a:gd name="connsiteY5" fmla="*/ 3967842 h 396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3500" h="3967842">
                <a:moveTo>
                  <a:pt x="0" y="457200"/>
                </a:moveTo>
                <a:lnTo>
                  <a:pt x="315686" y="5442"/>
                </a:lnTo>
                <a:lnTo>
                  <a:pt x="3886200" y="0"/>
                </a:lnTo>
                <a:lnTo>
                  <a:pt x="5143500" y="1300842"/>
                </a:lnTo>
                <a:lnTo>
                  <a:pt x="5089072" y="3603171"/>
                </a:lnTo>
                <a:lnTo>
                  <a:pt x="4702629" y="3967842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409EB41-D9D5-36E6-C0FE-F606AE0D2BAA}"/>
              </a:ext>
            </a:extLst>
          </p:cNvPr>
          <p:cNvSpPr/>
          <p:nvPr/>
        </p:nvSpPr>
        <p:spPr>
          <a:xfrm>
            <a:off x="6737857" y="1316551"/>
            <a:ext cx="4261757" cy="3831771"/>
          </a:xfrm>
          <a:custGeom>
            <a:avLst/>
            <a:gdLst>
              <a:gd name="connsiteX0" fmla="*/ 0 w 4261757"/>
              <a:gd name="connsiteY0" fmla="*/ 468086 h 3831771"/>
              <a:gd name="connsiteX1" fmla="*/ 266700 w 4261757"/>
              <a:gd name="connsiteY1" fmla="*/ 0 h 3831771"/>
              <a:gd name="connsiteX2" fmla="*/ 3037114 w 4261757"/>
              <a:gd name="connsiteY2" fmla="*/ 48986 h 3831771"/>
              <a:gd name="connsiteX3" fmla="*/ 4256314 w 4261757"/>
              <a:gd name="connsiteY3" fmla="*/ 1295400 h 3831771"/>
              <a:gd name="connsiteX4" fmla="*/ 4261757 w 4261757"/>
              <a:gd name="connsiteY4" fmla="*/ 3314700 h 3831771"/>
              <a:gd name="connsiteX5" fmla="*/ 3864428 w 4261757"/>
              <a:gd name="connsiteY5" fmla="*/ 3831771 h 383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1757" h="3831771">
                <a:moveTo>
                  <a:pt x="0" y="468086"/>
                </a:moveTo>
                <a:lnTo>
                  <a:pt x="266700" y="0"/>
                </a:lnTo>
                <a:lnTo>
                  <a:pt x="3037114" y="48986"/>
                </a:lnTo>
                <a:lnTo>
                  <a:pt x="4256314" y="1295400"/>
                </a:lnTo>
                <a:cubicBezTo>
                  <a:pt x="4258128" y="1968500"/>
                  <a:pt x="4259943" y="2641600"/>
                  <a:pt x="4261757" y="3314700"/>
                </a:cubicBezTo>
                <a:lnTo>
                  <a:pt x="3864428" y="3831771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C4D47-117F-4C05-8F76-6B077080A453}"/>
              </a:ext>
            </a:extLst>
          </p:cNvPr>
          <p:cNvSpPr txBox="1"/>
          <p:nvPr/>
        </p:nvSpPr>
        <p:spPr>
          <a:xfrm>
            <a:off x="7233219" y="2965283"/>
            <a:ext cx="17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전원부</a:t>
            </a:r>
            <a:r>
              <a:rPr lang="ko-KR" altLang="en-US" dirty="0">
                <a:solidFill>
                  <a:schemeClr val="bg1"/>
                </a:solidFill>
              </a:rPr>
              <a:t>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DF511-1BFB-7919-E05B-F1B6AFD63631}"/>
              </a:ext>
            </a:extLst>
          </p:cNvPr>
          <p:cNvSpPr txBox="1"/>
          <p:nvPr/>
        </p:nvSpPr>
        <p:spPr>
          <a:xfrm>
            <a:off x="9527891" y="5203249"/>
            <a:ext cx="17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 </a:t>
            </a:r>
            <a:r>
              <a:rPr lang="ko-KR" altLang="en-US" dirty="0">
                <a:solidFill>
                  <a:schemeClr val="bg1"/>
                </a:solidFill>
              </a:rPr>
              <a:t>연결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381D85-AE4F-CE44-7C80-35521D14E922}"/>
              </a:ext>
            </a:extLst>
          </p:cNvPr>
          <p:cNvGrpSpPr/>
          <p:nvPr/>
        </p:nvGrpSpPr>
        <p:grpSpPr>
          <a:xfrm>
            <a:off x="3417964" y="5203249"/>
            <a:ext cx="3733800" cy="1592712"/>
            <a:chOff x="3105037" y="4880083"/>
            <a:chExt cx="3733800" cy="1592712"/>
          </a:xfrm>
        </p:grpSpPr>
        <p:pic>
          <p:nvPicPr>
            <p:cNvPr id="1026" name="Picture 2" descr="UART">
              <a:extLst>
                <a:ext uri="{FF2B5EF4-FFF2-40B4-BE49-F238E27FC236}">
                  <a16:creationId xmlns:a16="http://schemas.microsoft.com/office/drawing/2014/main" id="{2FF99A2C-6629-962F-F7C4-642928801B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037" y="5253595"/>
              <a:ext cx="37338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311579-6B60-A733-205D-E0616C3A5041}"/>
                </a:ext>
              </a:extLst>
            </p:cNvPr>
            <p:cNvSpPr txBox="1"/>
            <p:nvPr/>
          </p:nvSpPr>
          <p:spPr>
            <a:xfrm>
              <a:off x="3574394" y="4880083"/>
              <a:ext cx="278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** UART </a:t>
              </a:r>
              <a:r>
                <a:rPr lang="ko-KR" altLang="en-US" dirty="0"/>
                <a:t>연결 시 </a:t>
              </a:r>
              <a:r>
                <a:rPr lang="en-US" altLang="ko-KR" dirty="0" err="1"/>
                <a:t>Rx,Tx</a:t>
              </a:r>
              <a:r>
                <a:rPr lang="en-US" altLang="ko-KR" dirty="0"/>
                <a:t>*** </a:t>
              </a:r>
              <a:r>
                <a:rPr lang="ko-KR" altLang="en-US" dirty="0"/>
                <a:t>반대로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408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프로그램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44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프로그램</a:t>
            </a:r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011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CygLiDAR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Viewer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38D38C-0D1A-52E7-2EDF-134355EF9362}"/>
              </a:ext>
            </a:extLst>
          </p:cNvPr>
          <p:cNvGrpSpPr/>
          <p:nvPr/>
        </p:nvGrpSpPr>
        <p:grpSpPr>
          <a:xfrm>
            <a:off x="2689813" y="1726331"/>
            <a:ext cx="6702726" cy="4799890"/>
            <a:chOff x="2893031" y="1831008"/>
            <a:chExt cx="6389610" cy="45320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F96090B-94F3-7C1A-2CA1-FDA6005C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9359" y="1831008"/>
              <a:ext cx="6373282" cy="426469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8C34DFA-B4EC-2F43-264E-74237D38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3031" y="2109245"/>
              <a:ext cx="6373282" cy="4253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422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STM32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57FEA7-9583-A6BF-07CC-8743B3A4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85" y="1609813"/>
            <a:ext cx="5158891" cy="25268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D81841-E0F7-AC7B-BC0F-B96FE9E5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4136617"/>
            <a:ext cx="4982515" cy="2470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72FDC-72D6-3DFC-2976-C7DC44504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2118047"/>
            <a:ext cx="6165305" cy="40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STM32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475F4B-0670-72BC-F5D9-EB1771FB4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6" r="319"/>
          <a:stretch/>
        </p:blipFill>
        <p:spPr>
          <a:xfrm>
            <a:off x="1032181" y="1821917"/>
            <a:ext cx="6905113" cy="44676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9AF2DE-B206-72CD-64CD-260C4362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32" b="75043"/>
          <a:stretch/>
        </p:blipFill>
        <p:spPr>
          <a:xfrm>
            <a:off x="6095999" y="1821917"/>
            <a:ext cx="4640793" cy="131244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5C2952-C5C2-9C9A-9404-2FEF9488C575}"/>
              </a:ext>
            </a:extLst>
          </p:cNvPr>
          <p:cNvGrpSpPr/>
          <p:nvPr/>
        </p:nvGrpSpPr>
        <p:grpSpPr>
          <a:xfrm>
            <a:off x="4484738" y="3451479"/>
            <a:ext cx="3222523" cy="1260496"/>
            <a:chOff x="7286809" y="4152163"/>
            <a:chExt cx="3222523" cy="126049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A65D7F5-0C84-C0A2-9C39-61D4C9C0564C}"/>
                </a:ext>
              </a:extLst>
            </p:cNvPr>
            <p:cNvSpPr/>
            <p:nvPr/>
          </p:nvSpPr>
          <p:spPr>
            <a:xfrm>
              <a:off x="7286809" y="4152163"/>
              <a:ext cx="3222523" cy="12604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13D5A3-0B87-6075-F09A-8214D6D78EDF}"/>
                </a:ext>
              </a:extLst>
            </p:cNvPr>
            <p:cNvSpPr txBox="1"/>
            <p:nvPr/>
          </p:nvSpPr>
          <p:spPr>
            <a:xfrm>
              <a:off x="7444617" y="4320746"/>
              <a:ext cx="290690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ko-KR" altLang="en-US" dirty="0"/>
                <a:t>차원 데이터로 변환 후</a:t>
              </a:r>
              <a:endParaRPr lang="en-US" altLang="ko-KR" dirty="0"/>
            </a:p>
            <a:p>
              <a:r>
                <a:rPr lang="ko-KR" altLang="en-US" dirty="0"/>
                <a:t>갈 수 있는 방향 찾기</a:t>
              </a:r>
              <a:endParaRPr lang="en-US" altLang="ko-KR" dirty="0"/>
            </a:p>
            <a:p>
              <a:r>
                <a:rPr lang="ko-KR" altLang="en-US" dirty="0"/>
                <a:t>오른쪽 실행 후 왼쪽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4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STM32_MAIN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DE971A-AD6F-CAC9-0C48-F59FB68C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844831"/>
            <a:ext cx="5709036" cy="39966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0D1F8F-F592-4E87-79D4-616EC63A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68" y="1844831"/>
            <a:ext cx="6410632" cy="41151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7096C2A-5DE8-71D5-2627-FABB742B7A15}"/>
              </a:ext>
            </a:extLst>
          </p:cNvPr>
          <p:cNvGrpSpPr/>
          <p:nvPr/>
        </p:nvGrpSpPr>
        <p:grpSpPr>
          <a:xfrm>
            <a:off x="2338848" y="5408112"/>
            <a:ext cx="3390901" cy="1260496"/>
            <a:chOff x="7286809" y="4152163"/>
            <a:chExt cx="3222523" cy="126049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BAF5D2C-4073-C511-E184-E5F70E5CCE76}"/>
                </a:ext>
              </a:extLst>
            </p:cNvPr>
            <p:cNvSpPr/>
            <p:nvPr/>
          </p:nvSpPr>
          <p:spPr>
            <a:xfrm>
              <a:off x="7286809" y="4152163"/>
              <a:ext cx="3222523" cy="12604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98A7D7-C8BB-564F-607C-C445714A002D}"/>
                </a:ext>
              </a:extLst>
            </p:cNvPr>
            <p:cNvSpPr txBox="1"/>
            <p:nvPr/>
          </p:nvSpPr>
          <p:spPr>
            <a:xfrm>
              <a:off x="7444617" y="4320746"/>
              <a:ext cx="290690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메인 예시</a:t>
              </a:r>
              <a:endParaRPr lang="en-US" altLang="ko-KR" dirty="0"/>
            </a:p>
            <a:p>
              <a:r>
                <a:rPr lang="ko-KR" altLang="en-US" dirty="0"/>
                <a:t>스캔 </a:t>
              </a:r>
              <a:r>
                <a:rPr lang="en-US" altLang="ko-KR" dirty="0"/>
                <a:t>1</a:t>
              </a:r>
              <a:r>
                <a:rPr lang="ko-KR" altLang="en-US" dirty="0"/>
                <a:t>회 실행 후 각도 출력</a:t>
              </a:r>
              <a:endParaRPr lang="en-US" altLang="ko-KR" dirty="0"/>
            </a:p>
            <a:p>
              <a:r>
                <a:rPr lang="ko-KR" altLang="en-US" dirty="0"/>
                <a:t>왼쪽</a:t>
              </a:r>
              <a:r>
                <a:rPr lang="en-US" altLang="ko-KR" dirty="0"/>
                <a:t>:</a:t>
              </a:r>
              <a:r>
                <a:rPr lang="ko-KR" altLang="en-US" dirty="0"/>
                <a:t>함수선언 오른쪽</a:t>
              </a:r>
              <a:r>
                <a:rPr lang="en-US" altLang="ko-KR" dirty="0"/>
                <a:t>:main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67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동작 결과 및 결과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15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동작 결과 및 결과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239155" y="5562125"/>
              <a:ext cx="1617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CygLiDAR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Viewer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6336339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667127" y="5581204"/>
              <a:ext cx="761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STM32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6131555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6096000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월드IT쇼 2021 현장인터뷰] 시그봇, 2D와 3D 동시 인식할 수 있는 'Cyg-LiDAR' 공개…&quot;내년 CES 참가해 해외 진출도  본격화&quot; : 네이트 뉴스">
            <a:extLst>
              <a:ext uri="{FF2B5EF4-FFF2-40B4-BE49-F238E27FC236}">
                <a16:creationId xmlns:a16="http://schemas.microsoft.com/office/drawing/2014/main" id="{62FCA710-9EFB-1E45-273B-1B6AD0E49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9881" y="2005321"/>
            <a:ext cx="3348951" cy="335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A50AF-CF75-E8C5-96E8-B10C4685D7DF}"/>
              </a:ext>
            </a:extLst>
          </p:cNvPr>
          <p:cNvSpPr txBox="1"/>
          <p:nvPr/>
        </p:nvSpPr>
        <p:spPr>
          <a:xfrm>
            <a:off x="4188831" y="3361506"/>
            <a:ext cx="178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인식 및 측정이 잘 되었음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9874A-7041-D64A-74F3-C390E69FE1FB}"/>
              </a:ext>
            </a:extLst>
          </p:cNvPr>
          <p:cNvSpPr txBox="1"/>
          <p:nvPr/>
        </p:nvSpPr>
        <p:spPr>
          <a:xfrm>
            <a:off x="8738399" y="3223006"/>
            <a:ext cx="295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갈</a:t>
            </a:r>
            <a:r>
              <a:rPr lang="en-US" altLang="ko-KR" dirty="0"/>
              <a:t> </a:t>
            </a:r>
            <a:r>
              <a:rPr lang="ko-KR" altLang="en-US" dirty="0"/>
              <a:t>수 </a:t>
            </a:r>
            <a:r>
              <a:rPr lang="ko-KR" altLang="en-US" dirty="0" err="1"/>
              <a:t>있는곳</a:t>
            </a:r>
            <a:r>
              <a:rPr lang="en-US" altLang="ko-KR" dirty="0"/>
              <a:t>(1)</a:t>
            </a:r>
            <a:r>
              <a:rPr lang="ko-KR" altLang="en-US" dirty="0"/>
              <a:t>과 </a:t>
            </a:r>
            <a:r>
              <a:rPr lang="ko-KR" altLang="en-US" dirty="0" err="1"/>
              <a:t>없는곳</a:t>
            </a:r>
            <a:r>
              <a:rPr lang="en-US" altLang="ko-KR" dirty="0"/>
              <a:t>(0) </a:t>
            </a:r>
            <a:r>
              <a:rPr lang="ko-KR" altLang="en-US" dirty="0"/>
              <a:t>으로 출력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DDF3BCA-29F2-B05B-4BA6-E9941F7A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1963"/>
            <a:ext cx="2519028" cy="33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3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동작 결과 및 결과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812B1-26B3-CE0B-B005-C4C1E6405EA6}"/>
              </a:ext>
            </a:extLst>
          </p:cNvPr>
          <p:cNvSpPr txBox="1"/>
          <p:nvPr/>
        </p:nvSpPr>
        <p:spPr>
          <a:xfrm>
            <a:off x="3061519" y="3429000"/>
            <a:ext cx="6068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동영상 넣을 것임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  <p:pic>
        <p:nvPicPr>
          <p:cNvPr id="5" name="cygLidar_test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AD884807-5DFD-8744-EB43-9A41905A4B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2585" y="1102645"/>
            <a:ext cx="10186827" cy="57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4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참고 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1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3087242" cy="707886"/>
            <a:chOff x="294640" y="3596640"/>
            <a:chExt cx="3087242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438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기본 동작 원리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659515" cy="707886"/>
            <a:chOff x="294640" y="3596640"/>
            <a:chExt cx="365951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010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Spec 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및 주요 사항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5341064" cy="707886"/>
            <a:chOff x="294640" y="3596640"/>
            <a:chExt cx="534106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46923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하드웨어 결선도 및 주의 사항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7ABF79-8608-EDCB-2C26-848F724CEDD9}"/>
              </a:ext>
            </a:extLst>
          </p:cNvPr>
          <p:cNvGrpSpPr/>
          <p:nvPr/>
        </p:nvGrpSpPr>
        <p:grpSpPr>
          <a:xfrm>
            <a:off x="6096000" y="3799840"/>
            <a:ext cx="2192766" cy="707886"/>
            <a:chOff x="294640" y="3596640"/>
            <a:chExt cx="2192766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9549DE-5D2F-D577-0A3E-3444FE8DE6AA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ECB1A-E46B-4D27-CFF4-3683B19B8D23}"/>
                </a:ext>
              </a:extLst>
            </p:cNvPr>
            <p:cNvSpPr txBox="1"/>
            <p:nvPr/>
          </p:nvSpPr>
          <p:spPr>
            <a:xfrm>
              <a:off x="943394" y="3688973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프로그램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CFD84D-62AA-F206-2F24-208549C2F3E0}"/>
              </a:ext>
            </a:extLst>
          </p:cNvPr>
          <p:cNvGrpSpPr/>
          <p:nvPr/>
        </p:nvGrpSpPr>
        <p:grpSpPr>
          <a:xfrm>
            <a:off x="6096000" y="4790678"/>
            <a:ext cx="4321554" cy="707886"/>
            <a:chOff x="294640" y="3596640"/>
            <a:chExt cx="4321554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FB9D22-2190-2531-6BC9-B6126420516B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B7F9C6-0838-16ED-9D90-A466984BE27A}"/>
                </a:ext>
              </a:extLst>
            </p:cNvPr>
            <p:cNvSpPr txBox="1"/>
            <p:nvPr/>
          </p:nvSpPr>
          <p:spPr>
            <a:xfrm>
              <a:off x="943394" y="3688973"/>
              <a:ext cx="3672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동작 결과 및 결과 분석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2DB45C-5130-13F8-764F-170D90A32E75}"/>
              </a:ext>
            </a:extLst>
          </p:cNvPr>
          <p:cNvGrpSpPr/>
          <p:nvPr/>
        </p:nvGrpSpPr>
        <p:grpSpPr>
          <a:xfrm>
            <a:off x="6096000" y="5781516"/>
            <a:ext cx="2300168" cy="707886"/>
            <a:chOff x="294640" y="3596640"/>
            <a:chExt cx="230016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F2A5F-73E9-FC53-D606-717369EA1FE1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0395DC-6654-D67E-1C5D-249DADB68332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참고 자료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14:cNvPr>
              <p14:cNvContentPartPr/>
              <p14:nvPr/>
            </p14:nvContentPartPr>
            <p14:xfrm>
              <a:off x="5649763" y="-87531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B461C17-B879-0E7A-2E87-B30502DC39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3643" y="-9365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12A7BC6-C717-1AB1-1B7B-2B29B5045C2F}"/>
              </a:ext>
            </a:extLst>
          </p:cNvPr>
          <p:cNvSpPr txBox="1"/>
          <p:nvPr/>
        </p:nvSpPr>
        <p:spPr>
          <a:xfrm>
            <a:off x="132079" y="1194265"/>
            <a:ext cx="118857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UART </a:t>
            </a:r>
            <a:r>
              <a:rPr lang="ko-KR" altLang="en-US" dirty="0"/>
              <a:t>설명사진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4"/>
              </a:rPr>
              <a:t>https://www.google.com/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4"/>
              </a:rPr>
              <a:t>imgres?imgurl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4"/>
              </a:rPr>
              <a:t>=https%3A%2F%2Fvanhunteradams.com%2FProtocols%2FUART%2Fuart_hardware.png&amp;tbnid=J1OQPeF9yoKdkM&amp;vet=12ahUKEwi9quXq7o2BAxX4ulYBHShvCr8QMygBegQIARB2..i&amp;imgrefurl=https%3A%2F%2Fvanhunteradams.com%2FProtocols%2FUART%2FUART.html&amp;docid=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4"/>
              </a:rPr>
              <a:t>ztxoZNgZVLMrEM&amp;w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4"/>
              </a:rPr>
              <a:t>=789&amp;h=259&amp;q=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4"/>
              </a:rPr>
              <a:t>uart&amp;ved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hlinkClick r:id="rId4"/>
              </a:rPr>
              <a:t>=2ahUKEwi9quXq7o2BAxX4ulYBHShvCr8QMygBegQIARB2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dirty="0">
                <a:hlinkClick r:id="rId5"/>
              </a:rPr>
              <a:t>https://www.rs-online.com/designspark/catching-a-bus-basic-serial-</a:t>
            </a:r>
          </a:p>
          <a:p>
            <a:r>
              <a:rPr lang="en-US" altLang="ko-KR" dirty="0">
                <a:hlinkClick r:id="rId5"/>
              </a:rPr>
              <a:t>communication-part-1-the-uart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dirty="0"/>
          </a:p>
          <a:p>
            <a:r>
              <a:rPr lang="en-US" altLang="ko-KR" dirty="0" err="1"/>
              <a:t>CygLiDAR</a:t>
            </a:r>
            <a:r>
              <a:rPr lang="en-US" altLang="ko-KR" dirty="0"/>
              <a:t> Viewer</a:t>
            </a:r>
            <a:r>
              <a:rPr lang="ko-KR" altLang="en-US" dirty="0"/>
              <a:t> 기사 이미지 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https://www.google.com/</a:t>
            </a:r>
            <a:r>
              <a:rPr lang="en-US" altLang="ko-KR" dirty="0" err="1">
                <a:hlinkClick r:id="rId6"/>
              </a:rPr>
              <a:t>imgres?imgurl</a:t>
            </a:r>
            <a:r>
              <a:rPr lang="en-US" altLang="ko-KR" dirty="0">
                <a:hlinkClick r:id="rId6"/>
              </a:rPr>
              <a:t>=https%3A%2F%2Fthumbnews.nateimg.co.kr%2Fview610%2F%2F%2Fnews.nateimg.co.kr%2ForgImg%2Fav%2F2021%2F04%2F27%2F202104271013117951.jpg&amp;tbnid=KB_CXRR8fgqBNM&amp;vet=12ahUKEwj3jbyS-o2BAxUUp1YBHUItAQoQMygnegUIARCmAQ..i&amp;imgrefurl=https%3A%2F%2Fnews.nate.com%2Fview%2F20210427n11164&amp;docid=Xok33DcPD6dQ_M&amp;w=600&amp;h=400&amp;q=%EC%8B%9C%EA%B7%B8%EB%9D%BC%EC%9D%B4%EB%8B%A4%20%EB%B7%B0%EC%96%B4&amp;ved=2ahUKEwj3jbyS-o2BAxUUp1YBHUItAQoQMygnegUIARCmAQ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외 사진 및 정보 </a:t>
            </a:r>
            <a:r>
              <a:rPr lang="en-US" altLang="ko-KR" dirty="0"/>
              <a:t>: </a:t>
            </a:r>
            <a:r>
              <a:rPr lang="en-US" altLang="ko-KR" dirty="0" err="1"/>
              <a:t>Cygbot</a:t>
            </a:r>
            <a:r>
              <a:rPr lang="en-US" altLang="ko-KR" dirty="0"/>
              <a:t> </a:t>
            </a:r>
            <a:r>
              <a:rPr lang="ko-KR" altLang="en-US" dirty="0"/>
              <a:t>공식 데이터시트</a:t>
            </a:r>
          </a:p>
        </p:txBody>
      </p:sp>
    </p:spTree>
    <p:extLst>
      <p:ext uri="{BB962C8B-B14F-4D97-AF65-F5344CB8AC3E}">
        <p14:creationId xmlns:p14="http://schemas.microsoft.com/office/powerpoint/2010/main" val="347371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4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기본 동작 원리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2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262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CygLiDAR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D1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라이다 동작원리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B68D8-DE66-274D-E802-A49C4C6F8E4C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기본 동작 원리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3BD272-7D2C-76C7-7436-95DB0836FDE7}"/>
              </a:ext>
            </a:extLst>
          </p:cNvPr>
          <p:cNvSpPr/>
          <p:nvPr/>
        </p:nvSpPr>
        <p:spPr>
          <a:xfrm>
            <a:off x="875104" y="2413285"/>
            <a:ext cx="2254539" cy="2322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16425-F2FA-41C9-1406-16FD5E40CDD7}"/>
              </a:ext>
            </a:extLst>
          </p:cNvPr>
          <p:cNvSpPr txBox="1"/>
          <p:nvPr/>
        </p:nvSpPr>
        <p:spPr>
          <a:xfrm>
            <a:off x="1352490" y="3429000"/>
            <a:ext cx="13061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STM32</a:t>
            </a:r>
            <a:endParaRPr lang="ko-KR" altLang="en-US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07B8F9-46CA-5703-57A8-8957B83E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5" t="15913" r="10105" b="8201"/>
          <a:stretch/>
        </p:blipFill>
        <p:spPr>
          <a:xfrm flipH="1">
            <a:off x="5203984" y="2662621"/>
            <a:ext cx="2288216" cy="227142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818B5DF-E4C3-CB4D-0CA6-B4912C9893AD}"/>
              </a:ext>
            </a:extLst>
          </p:cNvPr>
          <p:cNvCxnSpPr>
            <a:cxnSpLocks/>
          </p:cNvCxnSpPr>
          <p:nvPr/>
        </p:nvCxnSpPr>
        <p:spPr>
          <a:xfrm flipV="1">
            <a:off x="7010400" y="2365971"/>
            <a:ext cx="3962400" cy="120831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03195D8-3AB5-B55F-A929-0C1E4145A619}"/>
              </a:ext>
            </a:extLst>
          </p:cNvPr>
          <p:cNvCxnSpPr>
            <a:cxnSpLocks/>
          </p:cNvCxnSpPr>
          <p:nvPr/>
        </p:nvCxnSpPr>
        <p:spPr>
          <a:xfrm flipH="1">
            <a:off x="5893754" y="3798331"/>
            <a:ext cx="404492" cy="30596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85C31F7D-CF4B-63B9-CF17-AD8DEEAEB525}"/>
              </a:ext>
            </a:extLst>
          </p:cNvPr>
          <p:cNvSpPr/>
          <p:nvPr/>
        </p:nvSpPr>
        <p:spPr>
          <a:xfrm>
            <a:off x="9606643" y="4394807"/>
            <a:ext cx="914400" cy="914400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D87C46-E299-3DC7-52E9-9FFFF556F6AA}"/>
              </a:ext>
            </a:extLst>
          </p:cNvPr>
          <p:cNvSpPr txBox="1"/>
          <p:nvPr/>
        </p:nvSpPr>
        <p:spPr>
          <a:xfrm>
            <a:off x="7939822" y="4327071"/>
            <a:ext cx="119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TOF </a:t>
            </a:r>
            <a:r>
              <a:rPr lang="ko-KR" altLang="en-US" dirty="0"/>
              <a:t>측정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DADBA-5FFD-9413-010C-6D970690C9B9}"/>
              </a:ext>
            </a:extLst>
          </p:cNvPr>
          <p:cNvSpPr txBox="1"/>
          <p:nvPr/>
        </p:nvSpPr>
        <p:spPr>
          <a:xfrm>
            <a:off x="3453214" y="3204953"/>
            <a:ext cx="138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UART </a:t>
            </a:r>
            <a:r>
              <a:rPr lang="ko-KR" altLang="en-US" dirty="0"/>
              <a:t>통신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613D23-187B-0B34-6628-7DD126C25A98}"/>
              </a:ext>
            </a:extLst>
          </p:cNvPr>
          <p:cNvCxnSpPr/>
          <p:nvPr/>
        </p:nvCxnSpPr>
        <p:spPr>
          <a:xfrm>
            <a:off x="3342528" y="3673928"/>
            <a:ext cx="1648571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3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기본 동작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CygLiDAR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D1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522767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58DFB-D347-E946-139F-4F5F8D7C9987}"/>
              </a:ext>
            </a:extLst>
          </p:cNvPr>
          <p:cNvSpPr txBox="1"/>
          <p:nvPr/>
        </p:nvSpPr>
        <p:spPr>
          <a:xfrm>
            <a:off x="6319523" y="2128897"/>
            <a:ext cx="5803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빛의 왕복 시간</a:t>
            </a:r>
            <a:r>
              <a:rPr lang="en-US" altLang="ko-KR" sz="2400" dirty="0"/>
              <a:t>(</a:t>
            </a:r>
            <a:r>
              <a:rPr lang="en-US" altLang="ko-KR" sz="2400" dirty="0" err="1"/>
              <a:t>ToF</a:t>
            </a:r>
            <a:r>
              <a:rPr lang="en-US" altLang="ko-KR" sz="2400" dirty="0"/>
              <a:t>)</a:t>
            </a:r>
            <a:r>
              <a:rPr lang="ko-KR" altLang="en-US" sz="2400" dirty="0"/>
              <a:t>으로 거리를 측정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ToF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발광부</a:t>
            </a:r>
            <a:r>
              <a:rPr lang="en-US" altLang="ko-KR" sz="2400" dirty="0"/>
              <a:t>(Light Emitter)</a:t>
            </a:r>
            <a:r>
              <a:rPr lang="ko-KR" altLang="en-US" sz="2400" dirty="0"/>
              <a:t>에서 펄스 신호를 방출하여 물체에 반사된 신호의 위상 변화를 측정합니다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모터를 사용하는 </a:t>
            </a:r>
            <a:r>
              <a:rPr lang="en-US" altLang="ko-KR" sz="2400" dirty="0"/>
              <a:t>360°Scanning </a:t>
            </a:r>
            <a:r>
              <a:rPr lang="ko-KR" altLang="en-US" sz="2400" dirty="0"/>
              <a:t>방식과 달리</a:t>
            </a:r>
            <a:r>
              <a:rPr lang="en-US" altLang="ko-KR" sz="2400" dirty="0"/>
              <a:t>, </a:t>
            </a:r>
            <a:r>
              <a:rPr lang="ko-KR" altLang="en-US" sz="2400" dirty="0"/>
              <a:t>광각 렌즈로 넓은 시야각을 확보했기 때문에 </a:t>
            </a:r>
            <a:r>
              <a:rPr lang="ko-KR" altLang="en-US" sz="2400" dirty="0" err="1"/>
              <a:t>발광부</a:t>
            </a:r>
            <a:r>
              <a:rPr lang="en-US" altLang="ko-KR" sz="2400" dirty="0"/>
              <a:t>(</a:t>
            </a:r>
            <a:r>
              <a:rPr lang="ko-KR" altLang="en-US" sz="2400" dirty="0"/>
              <a:t>레이저</a:t>
            </a:r>
            <a:r>
              <a:rPr lang="en-US" altLang="ko-KR" sz="2400" dirty="0"/>
              <a:t>, LED)</a:t>
            </a:r>
            <a:r>
              <a:rPr lang="ko-KR" altLang="en-US" sz="2400" dirty="0"/>
              <a:t>를 장시간 작동시키지 않아도 됩니다</a:t>
            </a:r>
            <a:r>
              <a:rPr lang="en-US" altLang="ko-KR" sz="2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CC6EE0-E71F-68F7-3780-9DC00A36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29" y="1522767"/>
            <a:ext cx="5130882" cy="49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9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기본 동작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861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UART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통신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522767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atching a Bus: Basic Serial Communication Part 1, the UART">
            <a:extLst>
              <a:ext uri="{FF2B5EF4-FFF2-40B4-BE49-F238E27FC236}">
                <a16:creationId xmlns:a16="http://schemas.microsoft.com/office/drawing/2014/main" id="{DD51C591-2398-507E-A42F-94511F98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1" y="1776767"/>
            <a:ext cx="5474671" cy="44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58DFB-D347-E946-139F-4F5F8D7C9987}"/>
              </a:ext>
            </a:extLst>
          </p:cNvPr>
          <p:cNvSpPr txBox="1"/>
          <p:nvPr/>
        </p:nvSpPr>
        <p:spPr>
          <a:xfrm>
            <a:off x="6096000" y="1522767"/>
            <a:ext cx="5803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UART</a:t>
            </a:r>
            <a:r>
              <a:rPr lang="ko-KR" altLang="en-US" dirty="0"/>
              <a:t>는</a:t>
            </a:r>
            <a:r>
              <a:rPr lang="en-US" altLang="ko-KR" dirty="0"/>
              <a:t>Universal asynchronous receiver/transmitter</a:t>
            </a:r>
          </a:p>
          <a:p>
            <a:r>
              <a:rPr lang="ko-KR" altLang="en-US" dirty="0"/>
              <a:t>의 약어로 송</a:t>
            </a:r>
            <a:r>
              <a:rPr lang="en-US" altLang="ko-KR" dirty="0"/>
              <a:t>,</a:t>
            </a:r>
            <a:r>
              <a:rPr lang="ko-KR" altLang="en-US" dirty="0"/>
              <a:t>수신부와 접지의 전위차를 신호로 이용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송신부와 수신부의 </a:t>
            </a:r>
            <a:r>
              <a:rPr lang="en-US" altLang="ko-KR" dirty="0" err="1"/>
              <a:t>baudrate</a:t>
            </a:r>
            <a:r>
              <a:rPr lang="ko-KR" altLang="en-US" dirty="0"/>
              <a:t>를 맞춰줘야 함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전압레벨의 주파수를 맞춰야 인식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시작비트</a:t>
            </a:r>
            <a:r>
              <a:rPr lang="en-US" altLang="ko-KR" dirty="0"/>
              <a:t>0</a:t>
            </a:r>
            <a:r>
              <a:rPr lang="ko-KR" altLang="en-US" dirty="0"/>
              <a:t>와 정지비트</a:t>
            </a:r>
            <a:r>
              <a:rPr lang="en-US" altLang="ko-KR" dirty="0"/>
              <a:t>1</a:t>
            </a:r>
            <a:r>
              <a:rPr lang="ko-KR" altLang="en-US" dirty="0"/>
              <a:t>가 </a:t>
            </a:r>
            <a:r>
              <a:rPr lang="ko-KR" altLang="en-US" dirty="0" err="1"/>
              <a:t>고정되어있어</a:t>
            </a:r>
            <a:endParaRPr lang="en-US" altLang="ko-KR" dirty="0"/>
          </a:p>
          <a:p>
            <a:r>
              <a:rPr lang="ko-KR" altLang="en-US" dirty="0"/>
              <a:t>비동기여도 인식가능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한 패키지에 </a:t>
            </a:r>
            <a:r>
              <a:rPr lang="en-US" altLang="ko-KR" dirty="0"/>
              <a:t>8</a:t>
            </a:r>
            <a:r>
              <a:rPr lang="ko-KR" altLang="en-US" dirty="0" err="1"/>
              <a:t>비트씩</a:t>
            </a:r>
            <a:r>
              <a:rPr lang="ko-KR" altLang="en-US" dirty="0"/>
              <a:t> 전송하며 패리티 비트</a:t>
            </a:r>
            <a:r>
              <a:rPr lang="en-US" altLang="ko-KR" dirty="0"/>
              <a:t>, </a:t>
            </a:r>
            <a:r>
              <a:rPr lang="ko-KR" altLang="en-US" dirty="0"/>
              <a:t>정지비트에 대한 설정도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Cyglidar</a:t>
            </a:r>
            <a:r>
              <a:rPr lang="en-US" altLang="ko-KR" dirty="0"/>
              <a:t> D1</a:t>
            </a:r>
            <a:r>
              <a:rPr lang="ko-KR" altLang="en-US" dirty="0"/>
              <a:t>에서는 </a:t>
            </a:r>
            <a:r>
              <a:rPr lang="en-US" altLang="ko-KR" dirty="0"/>
              <a:t>3000000 8x1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</a:t>
            </a:r>
            <a:r>
              <a:rPr lang="en-US" altLang="ko-KR" dirty="0"/>
              <a:t>	</a:t>
            </a:r>
            <a:r>
              <a:rPr lang="en-US" altLang="ko-KR" dirty="0" err="1"/>
              <a:t>baudrate</a:t>
            </a:r>
            <a:r>
              <a:rPr lang="en-US" altLang="ko-KR" dirty="0"/>
              <a:t> 3000000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한 패키지 </a:t>
            </a:r>
            <a:r>
              <a:rPr lang="en-US" altLang="ko-KR" dirty="0"/>
              <a:t>8</a:t>
            </a:r>
            <a:r>
              <a:rPr lang="ko-KR" altLang="en-US" dirty="0"/>
              <a:t>비트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패리티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정지비트</a:t>
            </a:r>
            <a:r>
              <a:rPr lang="en-US" altLang="ko-KR" dirty="0"/>
              <a:t> 1</a:t>
            </a:r>
            <a:r>
              <a:rPr lang="ko-KR" altLang="en-US" dirty="0"/>
              <a:t>비트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를 의미한다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752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Spec </a:t>
            </a:r>
            <a:r>
              <a:rPr lang="ko-KR" altLang="en-US" sz="3600" spc="-300" dirty="0">
                <a:solidFill>
                  <a:schemeClr val="bg1"/>
                </a:solidFill>
              </a:rPr>
              <a:t>및 주요 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251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Spec </a:t>
            </a:r>
            <a:r>
              <a:rPr lang="ko-KR" altLang="en-US" sz="3600" spc="-300" dirty="0">
                <a:solidFill>
                  <a:schemeClr val="bg1"/>
                </a:solidFill>
              </a:rPr>
              <a:t>및 주요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359560-6638-D350-5ACC-86B178936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96" y="1199904"/>
            <a:ext cx="4091474" cy="55855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614FDD-0C0D-2FC9-AD63-1C383DCDA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5" t="15913" r="10105" b="8201"/>
          <a:stretch/>
        </p:blipFill>
        <p:spPr>
          <a:xfrm>
            <a:off x="1165384" y="1777999"/>
            <a:ext cx="4255696" cy="4224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90A61D-0272-1A47-8F89-C3AE123E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41" y="6002460"/>
            <a:ext cx="2009790" cy="55721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2F20E1-E9E9-D237-9094-1632BBF43D2B}"/>
              </a:ext>
            </a:extLst>
          </p:cNvPr>
          <p:cNvCxnSpPr/>
          <p:nvPr/>
        </p:nvCxnSpPr>
        <p:spPr>
          <a:xfrm flipV="1">
            <a:off x="2532737" y="5297714"/>
            <a:ext cx="232229" cy="812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0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02380" y="2846150"/>
            <a:ext cx="3817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하드웨어 결선도 및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r>
              <a:rPr lang="ko-KR" altLang="en-US" sz="3600" spc="-300" dirty="0">
                <a:solidFill>
                  <a:schemeClr val="bg1"/>
                </a:solidFill>
              </a:rPr>
              <a:t>주의 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92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8691552-af32-4df1-ba6b-fab11d303f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648C2D3F95F0B45B8746BE554A4D7FD" ma:contentTypeVersion="5" ma:contentTypeDescription="새 문서를 만듭니다." ma:contentTypeScope="" ma:versionID="f48bc53958e46cc31e18d4edda6eabb8">
  <xsd:schema xmlns:xsd="http://www.w3.org/2001/XMLSchema" xmlns:xs="http://www.w3.org/2001/XMLSchema" xmlns:p="http://schemas.microsoft.com/office/2006/metadata/properties" xmlns:ns3="48691552-af32-4df1-ba6b-fab11d303fa5" targetNamespace="http://schemas.microsoft.com/office/2006/metadata/properties" ma:root="true" ma:fieldsID="1ae5d189ee404c37fe607275733e4e9e" ns3:_="">
    <xsd:import namespace="48691552-af32-4df1-ba6b-fab11d303f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91552-af32-4df1-ba6b-fab11d303f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DD04F3-B51C-442E-9CA9-841D28399AF7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48691552-af32-4df1-ba6b-fab11d303f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51033ED-BB10-4AC1-9B54-170DD0DD16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691552-af32-4df1-ba6b-fab11d303f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0C41FA-D3EF-4690-B495-CB169A4DA7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617</Words>
  <Application>Microsoft Office PowerPoint</Application>
  <PresentationFormat>와이드스크린</PresentationFormat>
  <Paragraphs>111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 ExtraBold</vt:lpstr>
      <vt:lpstr>나눔스퀘어 Light</vt:lpstr>
      <vt:lpstr>맑은 고딕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정인성</cp:lastModifiedBy>
  <cp:revision>17</cp:revision>
  <dcterms:created xsi:type="dcterms:W3CDTF">2020-09-07T02:34:06Z</dcterms:created>
  <dcterms:modified xsi:type="dcterms:W3CDTF">2023-10-03T06:36:18Z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0x0101000648C2D3F95F0B45B8746BE554A4D7FD</vt:lpwstr>
  </property>
</Properties>
</file>